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sc3375c5h1pwjGe8b8Q41R13L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8310D6-2B1E-4153-97DF-02D69945A54A}">
  <a:tblStyle styleId="{E08310D6-2B1E-4153-97DF-02D69945A54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F39816A-D1C7-48F0-8506-4AAAC21E23D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BF2E8"/>
          </a:solidFill>
        </a:fill>
      </a:tcStyle>
    </a:wholeTbl>
    <a:band1H>
      <a:tcTxStyle/>
      <a:tcStyle>
        <a:fill>
          <a:solidFill>
            <a:srgbClr val="F6E5CF"/>
          </a:solidFill>
        </a:fill>
      </a:tcStyle>
    </a:band1H>
    <a:band2H>
      <a:tcTxStyle/>
    </a:band2H>
    <a:band1V>
      <a:tcTxStyle/>
      <a:tcStyle>
        <a:fill>
          <a:solidFill>
            <a:srgbClr val="F6E5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1920 x 1080</a:t>
            </a:r>
            <a:endParaRPr/>
          </a:p>
        </p:txBody>
      </p:sp>
      <p:sp>
        <p:nvSpPr>
          <p:cNvPr id="111" name="Google Shape;11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1920 x 1080</a:t>
            </a:r>
            <a:endParaRPr/>
          </a:p>
        </p:txBody>
      </p:sp>
      <p:sp>
        <p:nvSpPr>
          <p:cNvPr id="225" name="Google Shape;22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/>
          <p:nvPr/>
        </p:nvSpPr>
        <p:spPr>
          <a:xfrm>
            <a:off x="-209174" y="378224"/>
            <a:ext cx="8791388" cy="1206221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7"/>
          <p:cNvSpPr txBox="1"/>
          <p:nvPr>
            <p:ph type="ctrTitle"/>
          </p:nvPr>
        </p:nvSpPr>
        <p:spPr>
          <a:xfrm>
            <a:off x="685800" y="433347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0" name="Google Shape;70;p29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2" name="Google Shape;72;p2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8" name="Google Shape;78;p3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/>
          <p:nvPr/>
        </p:nvSpPr>
        <p:spPr>
          <a:xfrm>
            <a:off x="-134470" y="187840"/>
            <a:ext cx="8791388" cy="997369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8"/>
          <p:cNvSpPr txBox="1"/>
          <p:nvPr>
            <p:ph type="title"/>
          </p:nvPr>
        </p:nvSpPr>
        <p:spPr>
          <a:xfrm>
            <a:off x="457200" y="202782"/>
            <a:ext cx="819971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/>
          <p:nvPr/>
        </p:nvSpPr>
        <p:spPr>
          <a:xfrm>
            <a:off x="-89647" y="307368"/>
            <a:ext cx="3570102" cy="768395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6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4" name="Google Shape;94;p36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"/>
          <p:cNvSpPr/>
          <p:nvPr/>
        </p:nvSpPr>
        <p:spPr>
          <a:xfrm>
            <a:off x="-104588" y="3600450"/>
            <a:ext cx="8791388" cy="425053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/>
          <p:nvPr/>
        </p:nvSpPr>
        <p:spPr>
          <a:xfrm>
            <a:off x="-134470" y="202781"/>
            <a:ext cx="8821270" cy="997369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8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/>
          <p:nvPr/>
        </p:nvSpPr>
        <p:spPr>
          <a:xfrm>
            <a:off x="6553200" y="-313765"/>
            <a:ext cx="2133600" cy="4908388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9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/>
          <p:nvPr/>
        </p:nvSpPr>
        <p:spPr>
          <a:xfrm>
            <a:off x="-104588" y="202781"/>
            <a:ext cx="8791388" cy="997369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0673" y="92927"/>
            <a:ext cx="3171373" cy="495764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/>
          <p:nvPr/>
        </p:nvSpPr>
        <p:spPr>
          <a:xfrm>
            <a:off x="542693" y="223024"/>
            <a:ext cx="840058" cy="475786"/>
          </a:xfrm>
          <a:prstGeom prst="ellipse">
            <a:avLst/>
          </a:prstGeom>
          <a:solidFill>
            <a:srgbClr val="F7F08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1527717" y="223024"/>
            <a:ext cx="840058" cy="475786"/>
          </a:xfrm>
          <a:prstGeom prst="ellipse">
            <a:avLst/>
          </a:prstGeom>
          <a:solidFill>
            <a:srgbClr val="FB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542693" y="3354194"/>
            <a:ext cx="840058" cy="475786"/>
          </a:xfrm>
          <a:prstGeom prst="ellipse">
            <a:avLst/>
          </a:prstGeom>
          <a:solidFill>
            <a:srgbClr val="F5C25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/>
          <p:nvPr/>
        </p:nvSpPr>
        <p:spPr>
          <a:xfrm>
            <a:off x="1527717" y="3354194"/>
            <a:ext cx="840058" cy="475786"/>
          </a:xfrm>
          <a:prstGeom prst="ellipse">
            <a:avLst/>
          </a:prstGeom>
          <a:solidFill>
            <a:srgbClr val="FAE0A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0"/>
          <p:cNvSpPr/>
          <p:nvPr/>
        </p:nvSpPr>
        <p:spPr>
          <a:xfrm>
            <a:off x="542693" y="2726008"/>
            <a:ext cx="840058" cy="475786"/>
          </a:xfrm>
          <a:prstGeom prst="ellipse">
            <a:avLst/>
          </a:prstGeom>
          <a:solidFill>
            <a:srgbClr val="F4913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1527717" y="2726008"/>
            <a:ext cx="840058" cy="475786"/>
          </a:xfrm>
          <a:prstGeom prst="ellipse">
            <a:avLst/>
          </a:prstGeom>
          <a:solidFill>
            <a:srgbClr val="F9C89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0"/>
          <p:cNvSpPr/>
          <p:nvPr/>
        </p:nvSpPr>
        <p:spPr>
          <a:xfrm>
            <a:off x="542693" y="841450"/>
            <a:ext cx="840058" cy="475786"/>
          </a:xfrm>
          <a:prstGeom prst="ellipse">
            <a:avLst/>
          </a:prstGeom>
          <a:solidFill>
            <a:srgbClr val="DBE4B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0"/>
          <p:cNvSpPr/>
          <p:nvPr/>
        </p:nvSpPr>
        <p:spPr>
          <a:xfrm>
            <a:off x="1527717" y="841450"/>
            <a:ext cx="840058" cy="475786"/>
          </a:xfrm>
          <a:prstGeom prst="ellipse">
            <a:avLst/>
          </a:prstGeom>
          <a:solidFill>
            <a:srgbClr val="EDF1D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0"/>
          <p:cNvSpPr/>
          <p:nvPr/>
        </p:nvSpPr>
        <p:spPr>
          <a:xfrm>
            <a:off x="542693" y="1469636"/>
            <a:ext cx="840058" cy="475786"/>
          </a:xfrm>
          <a:prstGeom prst="ellipse">
            <a:avLst/>
          </a:prstGeom>
          <a:solidFill>
            <a:srgbClr val="BED8F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1527717" y="1469636"/>
            <a:ext cx="840058" cy="475786"/>
          </a:xfrm>
          <a:prstGeom prst="ellipse">
            <a:avLst/>
          </a:prstGeom>
          <a:solidFill>
            <a:srgbClr val="DEECF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544879" y="2097822"/>
            <a:ext cx="840058" cy="475786"/>
          </a:xfrm>
          <a:prstGeom prst="ellipse">
            <a:avLst/>
          </a:prstGeom>
          <a:solidFill>
            <a:srgbClr val="D9B48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1529903" y="2097822"/>
            <a:ext cx="840058" cy="475786"/>
          </a:xfrm>
          <a:prstGeom prst="ellipse">
            <a:avLst/>
          </a:prstGeom>
          <a:solidFill>
            <a:srgbClr val="ECDBC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-253998" y="3461430"/>
            <a:ext cx="8791388" cy="1148512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722313" y="3461430"/>
            <a:ext cx="7772400" cy="114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/>
          <p:nvPr/>
        </p:nvSpPr>
        <p:spPr>
          <a:xfrm>
            <a:off x="-104588" y="202781"/>
            <a:ext cx="8791388" cy="997369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-132974" y="176097"/>
            <a:ext cx="8791388" cy="997369"/>
          </a:xfrm>
          <a:prstGeom prst="roundRect">
            <a:avLst>
              <a:gd fmla="val 16667" name="adj"/>
            </a:avLst>
          </a:prstGeom>
          <a:solidFill>
            <a:srgbClr val="FAF9C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3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457200" y="1292581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457200" y="1869044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4645026" y="1292581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4645026" y="1869044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374904" y="433347"/>
            <a:ext cx="8083296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Take this Grading &amp; Bin it: Simplify Lab Report Grading with the Bins-Based Grading System</a:t>
            </a:r>
            <a:endParaRPr/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2081543" y="1858940"/>
            <a:ext cx="4670018" cy="1748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Suzanne Thuecks,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Washington College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Dan Johnson,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Wake Forest University</a:t>
            </a:r>
            <a:endParaRPr/>
          </a:p>
        </p:txBody>
      </p:sp>
      <p:pic>
        <p:nvPicPr>
          <p:cNvPr descr="Biology_logo_rebuilt_900px.png" id="115" name="Google Shape;1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369" y="2661105"/>
            <a:ext cx="1027365" cy="102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0895" y="3790038"/>
            <a:ext cx="1610314" cy="1025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sign with black text&#10;&#10;Description automatically generated" id="117" name="Google Shape;11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6585" y="3712602"/>
            <a:ext cx="4379934" cy="1102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118" name="Google Shape;11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378" y="2571750"/>
            <a:ext cx="2457450" cy="102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>
            <p:ph type="title"/>
          </p:nvPr>
        </p:nvSpPr>
        <p:spPr>
          <a:xfrm>
            <a:off x="457200" y="354562"/>
            <a:ext cx="8199718" cy="70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How Wake’s Rubric Turns Into Bins, Grades</a:t>
            </a:r>
            <a:endParaRPr/>
          </a:p>
        </p:txBody>
      </p:sp>
      <p:graphicFrame>
        <p:nvGraphicFramePr>
          <p:cNvPr id="193" name="Google Shape;193;p10"/>
          <p:cNvGraphicFramePr/>
          <p:nvPr/>
        </p:nvGraphicFramePr>
        <p:xfrm>
          <a:off x="364504" y="13473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{1F39816A-D1C7-48F0-8506-4AAAC21E23D5}</a:tableStyleId>
              </a:tblPr>
              <a:tblGrid>
                <a:gridCol w="1128400"/>
                <a:gridCol w="4917225"/>
                <a:gridCol w="1157000"/>
                <a:gridCol w="1182475"/>
              </a:tblGrid>
              <a:tr h="5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Submitted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Criteria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Bin </a:t>
                      </a:r>
                      <a:br>
                        <a:rPr lang="en-US" sz="1600">
                          <a:solidFill>
                            <a:schemeClr val="dk1"/>
                          </a:solidFill>
                        </a:rPr>
                      </a:b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Score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Equivalent 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Not submitted; plagiarized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Fails to meet 1+ basic criteria (max. score on revision = 3)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Meets 5 basic criteria; both technical and writing flaws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Meets 5 basic criteria; either technical or writing flaws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Meets 5 basic criteria; no major technical or writing flaws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95%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94" name="Google Shape;194;p10"/>
          <p:cNvSpPr txBox="1"/>
          <p:nvPr/>
        </p:nvSpPr>
        <p:spPr>
          <a:xfrm>
            <a:off x="364504" y="4604272"/>
            <a:ext cx="48166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draft, revised versions scored &amp; commented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title"/>
          </p:nvPr>
        </p:nvSpPr>
        <p:spPr>
          <a:xfrm>
            <a:off x="341830" y="202782"/>
            <a:ext cx="831508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Wake’s</a:t>
            </a:r>
            <a:r>
              <a:rPr lang="en-US"/>
              <a:t> Way: Reflective Feedback, Coaching</a:t>
            </a:r>
            <a:endParaRPr/>
          </a:p>
        </p:txBody>
      </p:sp>
      <p:sp>
        <p:nvSpPr>
          <p:cNvPr id="201" name="Google Shape;201;p11"/>
          <p:cNvSpPr txBox="1"/>
          <p:nvPr>
            <p:ph idx="1" type="body"/>
          </p:nvPr>
        </p:nvSpPr>
        <p:spPr>
          <a:xfrm>
            <a:off x="4212934" y="1419911"/>
            <a:ext cx="444398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Student is in charge of improving, correcting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Helps students learn to ask right questions about their OWN work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Limited/no copy editing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>
                <a:highlight>
                  <a:srgbClr val="DEECF7"/>
                </a:highlight>
              </a:rPr>
              <a:t>Refer authors back to Writing Guide, training activities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Look to 1</a:t>
            </a:r>
            <a:r>
              <a:rPr baseline="30000" lang="en-US" sz="2000"/>
              <a:t>o</a:t>
            </a:r>
            <a:r>
              <a:rPr lang="en-US" sz="2000"/>
              <a:t> lit. for examples</a:t>
            </a:r>
            <a:endParaRPr/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830" y="1419911"/>
            <a:ext cx="3759980" cy="339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/>
          <p:nvPr/>
        </p:nvSpPr>
        <p:spPr>
          <a:xfrm>
            <a:off x="739557" y="1300734"/>
            <a:ext cx="1435608" cy="127101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457200" y="202782"/>
            <a:ext cx="819971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Washington’s</a:t>
            </a:r>
            <a:r>
              <a:rPr lang="en-US"/>
              <a:t> Way:</a:t>
            </a:r>
            <a:endParaRPr/>
          </a:p>
        </p:txBody>
      </p:sp>
      <p:sp>
        <p:nvSpPr>
          <p:cNvPr id="209" name="Google Shape;209;p12"/>
          <p:cNvSpPr txBox="1"/>
          <p:nvPr>
            <p:ph idx="1" type="body"/>
          </p:nvPr>
        </p:nvSpPr>
        <p:spPr>
          <a:xfrm>
            <a:off x="442259" y="1387929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Peer review w/checklist during lab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Instructor grades next draft from 0-4 pts and gives reflective feedback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Instructor grades final draft by comparing to rough draft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All feedback addressed adequately? Go up 1 grade bin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Some feedback addressed? Give intermediate points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No feedback addressed? Grade bin stays the same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type="title"/>
          </p:nvPr>
        </p:nvSpPr>
        <p:spPr>
          <a:xfrm>
            <a:off x="457200" y="202782"/>
            <a:ext cx="819971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Washington College Rubric/Bins</a:t>
            </a:r>
            <a:endParaRPr/>
          </a:p>
        </p:txBody>
      </p:sp>
      <p:graphicFrame>
        <p:nvGraphicFramePr>
          <p:cNvPr id="215" name="Google Shape;215;p13"/>
          <p:cNvGraphicFramePr/>
          <p:nvPr/>
        </p:nvGraphicFramePr>
        <p:xfrm>
          <a:off x="165793" y="13287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{1F39816A-D1C7-48F0-8506-4AAAC21E23D5}</a:tableStyleId>
              </a:tblPr>
              <a:tblGrid>
                <a:gridCol w="1368300"/>
                <a:gridCol w="3666450"/>
                <a:gridCol w="1259275"/>
                <a:gridCol w="2431075"/>
              </a:tblGrid>
              <a:tr h="534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Submitted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Criteria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Rough draft score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Final draft score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Not submitted or plagiarized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0% of available points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Major missing part(s), basic criteria not met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65%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or pervasive flaws in technical and/or writing quality</a:t>
                      </a:r>
                      <a:endParaRPr b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75%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flaws in technical and/or writing quality</a:t>
                      </a:r>
                      <a:endParaRPr b="0"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85%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5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Satisfactory, a few minor problems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95%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3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Ready for publication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Not available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100%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>
            <p:ph type="title"/>
          </p:nvPr>
        </p:nvSpPr>
        <p:spPr>
          <a:xfrm>
            <a:off x="457200" y="202782"/>
            <a:ext cx="819971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Try Bins Grading Yourself!</a:t>
            </a:r>
            <a:endParaRPr/>
          </a:p>
        </p:txBody>
      </p:sp>
      <p:sp>
        <p:nvSpPr>
          <p:cNvPr id="221" name="Google Shape;221;p14"/>
          <p:cNvSpPr txBox="1"/>
          <p:nvPr>
            <p:ph idx="1" type="body"/>
          </p:nvPr>
        </p:nvSpPr>
        <p:spPr>
          <a:xfrm>
            <a:off x="457200" y="1894113"/>
            <a:ext cx="8229600" cy="2700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Each group will work together on 1-2 reports from Google Drive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Choose criteria to use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Choose a “bin” for a grade and decide on most relevant feedback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type="ctrTitle"/>
          </p:nvPr>
        </p:nvSpPr>
        <p:spPr>
          <a:xfrm>
            <a:off x="374904" y="433347"/>
            <a:ext cx="8083296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THANKS for coming today!</a:t>
            </a:r>
            <a:endParaRPr/>
          </a:p>
        </p:txBody>
      </p:sp>
      <p:sp>
        <p:nvSpPr>
          <p:cNvPr id="228" name="Google Shape;228;p15"/>
          <p:cNvSpPr txBox="1"/>
          <p:nvPr>
            <p:ph idx="1" type="subTitle"/>
          </p:nvPr>
        </p:nvSpPr>
        <p:spPr>
          <a:xfrm>
            <a:off x="925410" y="1873027"/>
            <a:ext cx="4159774" cy="293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out add’l project resources in ABLE’s workshop folder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out evaluation!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hite sign with black text&#10;&#10;Description automatically generated" id="229" name="Google Shape;2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9808" y="4182210"/>
            <a:ext cx="3228392" cy="812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black squares&#10;&#10;Description automatically generated" id="230" name="Google Shape;23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6100" y="1701134"/>
            <a:ext cx="2315808" cy="231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>
            <p:ph type="title"/>
          </p:nvPr>
        </p:nvSpPr>
        <p:spPr>
          <a:xfrm>
            <a:off x="457200" y="258768"/>
            <a:ext cx="819971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Goals &amp; Outline for Today</a:t>
            </a:r>
            <a:endParaRPr/>
          </a:p>
        </p:txBody>
      </p:sp>
      <p:sp>
        <p:nvSpPr>
          <p:cNvPr id="124" name="Google Shape;124;p2"/>
          <p:cNvSpPr txBox="1"/>
          <p:nvPr>
            <p:ph idx="1" type="body"/>
          </p:nvPr>
        </p:nvSpPr>
        <p:spPr>
          <a:xfrm>
            <a:off x="427318" y="1483568"/>
            <a:ext cx="8229600" cy="332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QUICK tour of how STEM &amp; general writing teachers differ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Six Elements Model: </a:t>
            </a:r>
            <a:endParaRPr/>
          </a:p>
          <a:p>
            <a:pPr indent="-457200" lvl="1" marL="8572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b="1" lang="en-US" sz="2400"/>
              <a:t>Bins Grading</a:t>
            </a:r>
            <a:r>
              <a:rPr lang="en-US" sz="2400"/>
              <a:t> and </a:t>
            </a:r>
            <a:endParaRPr/>
          </a:p>
          <a:p>
            <a:pPr indent="-457200" lvl="1" marL="8572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b="1" lang="en-US" sz="2400"/>
              <a:t>Reflective Coaching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How Dan uses bins in BioCore at Wake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How Suzanne uses bins in General Biology I and II at Washington College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Try it for yourself!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Tell the Truth…Is THIS Your Reality?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304" y="1490472"/>
            <a:ext cx="4909185" cy="32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 b="15571" l="0" r="0" t="20799"/>
          <a:stretch/>
        </p:blipFill>
        <p:spPr>
          <a:xfrm>
            <a:off x="537638" y="1490472"/>
            <a:ext cx="2893219" cy="3272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…Or Is THIS Closer to Your Reality?</a:t>
            </a:r>
            <a:endParaRPr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02" y="1344168"/>
            <a:ext cx="3421614" cy="256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4599" y="1344168"/>
            <a:ext cx="3302201" cy="220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7565" y="2887169"/>
            <a:ext cx="3322969" cy="2201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How STEM Teaches Writing is NOT How Pros Do It</a:t>
            </a:r>
            <a:endParaRPr/>
          </a:p>
        </p:txBody>
      </p:sp>
      <p:graphicFrame>
        <p:nvGraphicFramePr>
          <p:cNvPr id="146" name="Google Shape;146;p5"/>
          <p:cNvGraphicFramePr/>
          <p:nvPr/>
        </p:nvGraphicFramePr>
        <p:xfrm>
          <a:off x="274319" y="15522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{E08310D6-2B1E-4153-97DF-02D69945A54A}</a:tableStyleId>
              </a:tblPr>
              <a:tblGrid>
                <a:gridCol w="1965950"/>
                <a:gridCol w="2257450"/>
                <a:gridCol w="208275"/>
                <a:gridCol w="1862025"/>
                <a:gridCol w="23016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Program Design Differences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F085"/>
                    </a:solidFill>
                  </a:tcPr>
                </a:tc>
                <a:tc hMerge="1"/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Instructor Differences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7F085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STEM Programs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FC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Writing Programs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FCC2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STEM Programs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FCC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Writing Programs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EFCC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100s of students/ semester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15/section, 60/semester</a:t>
                      </a:r>
                      <a:endParaRPr/>
                    </a:p>
                  </a:txBody>
                  <a:tcPr marT="45725" marB="45725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Extensive copy-editing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Less editing, more self-correction, coaching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GTAs; add-on goal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Professionals; 1</a:t>
                      </a:r>
                      <a:r>
                        <a:rPr baseline="30000" lang="en-US" sz="1600"/>
                        <a:t>o</a:t>
                      </a:r>
                      <a:r>
                        <a:rPr lang="en-US" sz="1600"/>
                        <a:t> goal</a:t>
                      </a:r>
                      <a:endParaRPr/>
                    </a:p>
                  </a:txBody>
                  <a:tcPr marT="45725" marB="45725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Overload students with corrections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Limit feedback to biggest errors first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/>
                        <a:t>Ad hoc</a:t>
                      </a:r>
                      <a:r>
                        <a:rPr lang="en-US" sz="1600"/>
                        <a:t> approach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Evidence-based practices</a:t>
                      </a:r>
                      <a:endParaRPr/>
                    </a:p>
                  </a:txBody>
                  <a:tcPr marT="45725" marB="45725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Mechanics &gt;&gt;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  structure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Structure &gt;&gt; </a:t>
                      </a:r>
                      <a:br>
                        <a:rPr lang="en-US" sz="1600"/>
                      </a:br>
                      <a:r>
                        <a:rPr lang="en-US" sz="1600"/>
                        <a:t>   mechanics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Assume goals, purpose are clear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Assess students; do they see goals, purpose?</a:t>
                      </a:r>
                      <a:endParaRPr/>
                    </a:p>
                  </a:txBody>
                  <a:tcPr marT="45725" marB="45725" marR="91450" marL="91450" anchor="ctr"/>
                </a:tc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400">
                          <a:highlight>
                            <a:srgbClr val="DEECF7"/>
                          </a:highlight>
                        </a:rPr>
                        <a:t>What else??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457200" y="354562"/>
            <a:ext cx="8199718" cy="70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The Six Elements Model (SEM)</a:t>
            </a:r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831" y="1445328"/>
            <a:ext cx="3297482" cy="2980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4757500" y="1354597"/>
            <a:ext cx="4044669" cy="3597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Adapts</a:t>
            </a:r>
            <a:r>
              <a:rPr lang="en-US" sz="2400"/>
              <a:t> WAC/WID practices to STEM’s reality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Improve on what works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Remove what doesn’t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Leverage data science, computational methods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Make student experience more “authentic”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Give instructors time back 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415589" y="4572665"/>
            <a:ext cx="3149965" cy="369332"/>
          </a:xfrm>
          <a:prstGeom prst="rect">
            <a:avLst/>
          </a:prstGeom>
          <a:solidFill>
            <a:srgbClr val="F7F08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https://stemwritingproject.org/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619" y="4357933"/>
            <a:ext cx="725882" cy="72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type="title"/>
          </p:nvPr>
        </p:nvSpPr>
        <p:spPr>
          <a:xfrm>
            <a:off x="341830" y="202782"/>
            <a:ext cx="831508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How We Made Grading Simpler, More Informative</a:t>
            </a:r>
            <a:endParaRPr/>
          </a:p>
        </p:txBody>
      </p:sp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4212934" y="1530219"/>
            <a:ext cx="4443984" cy="328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Make expectations clearer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Put less time into scoring, more into feedback</a:t>
            </a:r>
            <a:endParaRPr/>
          </a:p>
          <a:p>
            <a:pPr indent="-127000" lvl="3" marL="1600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Limit feedback to what students can respond to</a:t>
            </a:r>
            <a:endParaRPr sz="1600"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830" y="1419911"/>
            <a:ext cx="3759980" cy="339854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4153173" y="4753543"/>
            <a:ext cx="4790157" cy="276999"/>
          </a:xfrm>
          <a:prstGeom prst="rect">
            <a:avLst/>
          </a:prstGeom>
          <a:solidFill>
            <a:srgbClr val="F1D29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https://www.ableweb.org/volumes/advances-abstract/?ResourceId=3989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195011" y="2481639"/>
            <a:ext cx="1435608" cy="127101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712802" y="1315267"/>
            <a:ext cx="1435608" cy="127101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319193" y="1300734"/>
            <a:ext cx="1435608" cy="127101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7"/>
          <p:cNvCxnSpPr/>
          <p:nvPr/>
        </p:nvCxnSpPr>
        <p:spPr>
          <a:xfrm>
            <a:off x="5952931" y="1968757"/>
            <a:ext cx="2478267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9" name="Google Shape;169;p7"/>
          <p:cNvCxnSpPr/>
          <p:nvPr/>
        </p:nvCxnSpPr>
        <p:spPr>
          <a:xfrm>
            <a:off x="4665306" y="2764969"/>
            <a:ext cx="3415004" cy="0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0" name="Google Shape;170;p7"/>
          <p:cNvCxnSpPr/>
          <p:nvPr/>
        </p:nvCxnSpPr>
        <p:spPr>
          <a:xfrm>
            <a:off x="4665306" y="3999720"/>
            <a:ext cx="3321698" cy="0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1" name="Google Shape;171;p7"/>
          <p:cNvCxnSpPr/>
          <p:nvPr/>
        </p:nvCxnSpPr>
        <p:spPr>
          <a:xfrm>
            <a:off x="4677749" y="3206618"/>
            <a:ext cx="2786741" cy="0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2" name="Google Shape;172;p7"/>
          <p:cNvCxnSpPr/>
          <p:nvPr/>
        </p:nvCxnSpPr>
        <p:spPr>
          <a:xfrm>
            <a:off x="4659085" y="4432042"/>
            <a:ext cx="3421225" cy="0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3" name="Google Shape;173;p7"/>
          <p:cNvCxnSpPr/>
          <p:nvPr/>
        </p:nvCxnSpPr>
        <p:spPr>
          <a:xfrm>
            <a:off x="4659085" y="1968757"/>
            <a:ext cx="1191209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457200" y="202782"/>
            <a:ext cx="819971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Wake’s</a:t>
            </a:r>
            <a:r>
              <a:rPr lang="en-US"/>
              <a:t> Way: Bins-Based Scoring</a:t>
            </a:r>
            <a:endParaRPr/>
          </a:p>
        </p:txBody>
      </p:sp>
      <p:sp>
        <p:nvSpPr>
          <p:cNvPr id="179" name="Google Shape;179;p8"/>
          <p:cNvSpPr txBox="1"/>
          <p:nvPr>
            <p:ph idx="1" type="body"/>
          </p:nvPr>
        </p:nvSpPr>
        <p:spPr>
          <a:xfrm>
            <a:off x="4212934" y="1419911"/>
            <a:ext cx="444398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Scores based on ~20 binary features: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Meets all basic criteria?</a:t>
            </a:r>
            <a:endParaRPr sz="24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Are there flaws in writing, logic, or technical requirements?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Faster, fairer grading: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Time for submission/revision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Points arguments change to deeper discussions</a:t>
            </a: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830" y="1419911"/>
            <a:ext cx="3759980" cy="339854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230706" y="2481639"/>
            <a:ext cx="1435608" cy="127101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type="title"/>
          </p:nvPr>
        </p:nvSpPr>
        <p:spPr>
          <a:xfrm>
            <a:off x="457200" y="354562"/>
            <a:ext cx="8199718" cy="705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Wake’s ENTIRE Grading Rubric</a:t>
            </a:r>
            <a:endParaRPr/>
          </a:p>
        </p:txBody>
      </p:sp>
      <p:pic>
        <p:nvPicPr>
          <p:cNvPr descr="A diagram of a scientific research&#10;&#10;Description automatically generated with medium confidence"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35" y="1268164"/>
            <a:ext cx="8684803" cy="380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ology Slides Template">
  <a:themeElements>
    <a:clrScheme name="Custom 1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804000"/>
      </a:hlink>
      <a:folHlink>
        <a:srgbClr val="9966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2022-06-20T15:14:32Z</dcterms:created>
  <dc:creator>A Daniel Johnson</dc:creator>
</cp:coreProperties>
</file>